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notesMasterIdLst>
    <p:notesMasterId r:id="rId29"/>
  </p:notesMasterIdLst>
  <p:sldIdLst>
    <p:sldId id="256" r:id="rId2"/>
    <p:sldId id="287" r:id="rId3"/>
    <p:sldId id="288" r:id="rId4"/>
    <p:sldId id="308" r:id="rId5"/>
    <p:sldId id="290" r:id="rId6"/>
    <p:sldId id="292" r:id="rId7"/>
    <p:sldId id="291" r:id="rId8"/>
    <p:sldId id="293" r:id="rId9"/>
    <p:sldId id="294" r:id="rId10"/>
    <p:sldId id="297" r:id="rId11"/>
    <p:sldId id="298" r:id="rId12"/>
    <p:sldId id="295" r:id="rId13"/>
    <p:sldId id="299" r:id="rId14"/>
    <p:sldId id="300" r:id="rId15"/>
    <p:sldId id="313" r:id="rId16"/>
    <p:sldId id="301" r:id="rId17"/>
    <p:sldId id="302" r:id="rId18"/>
    <p:sldId id="296" r:id="rId19"/>
    <p:sldId id="303" r:id="rId20"/>
    <p:sldId id="304" r:id="rId21"/>
    <p:sldId id="305" r:id="rId22"/>
    <p:sldId id="306" r:id="rId23"/>
    <p:sldId id="307" r:id="rId24"/>
    <p:sldId id="309" r:id="rId25"/>
    <p:sldId id="311" r:id="rId26"/>
    <p:sldId id="310" r:id="rId27"/>
    <p:sldId id="31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פתיח" id="{0BBFB069-5C1C-43FF-834E-8B1290E68CE3}">
          <p14:sldIdLst>
            <p14:sldId id="256"/>
            <p14:sldId id="287"/>
            <p14:sldId id="288"/>
          </p14:sldIdLst>
        </p14:section>
        <p14:section name="תוכן עיקרי" id="{FFE7ABB1-06C0-47A1-9C60-88CEE6BAC8DA}">
          <p14:sldIdLst>
            <p14:sldId id="308"/>
            <p14:sldId id="290"/>
            <p14:sldId id="292"/>
            <p14:sldId id="291"/>
            <p14:sldId id="293"/>
            <p14:sldId id="294"/>
            <p14:sldId id="297"/>
            <p14:sldId id="298"/>
            <p14:sldId id="295"/>
            <p14:sldId id="299"/>
            <p14:sldId id="300"/>
            <p14:sldId id="313"/>
            <p14:sldId id="301"/>
            <p14:sldId id="302"/>
            <p14:sldId id="296"/>
            <p14:sldId id="303"/>
            <p14:sldId id="304"/>
            <p14:sldId id="305"/>
            <p14:sldId id="306"/>
            <p14:sldId id="307"/>
            <p14:sldId id="309"/>
          </p14:sldIdLst>
        </p14:section>
        <p14:section name="סוגר" id="{7F8C60A2-B8B9-4027-A5D9-0DCEFA367070}">
          <p14:sldIdLst>
            <p14:sldId id="311"/>
            <p14:sldId id="310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1941F-5AB8-4980-B788-2415B15301D5}" type="datetimeFigureOut">
              <a:rPr lang="en-IL" smtClean="0"/>
              <a:t>06/10/2025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4F64D-6A48-4845-B56A-F2106F432EA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943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e-IL" dirty="0"/>
              <a:t>פנומנולוגיה</a:t>
            </a:r>
          </a:p>
          <a:p>
            <a:pPr marL="171450" indent="-171450">
              <a:buFontTx/>
              <a:buChar char="-"/>
            </a:pPr>
            <a:r>
              <a:rPr lang="he-IL" dirty="0"/>
              <a:t>מלחמת עולם שניה והסכמי סחר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he-IL" dirty="0"/>
              <a:t>שפה אנושית תלוית הקשר</a:t>
            </a:r>
          </a:p>
          <a:p>
            <a:pPr marL="171450" indent="-171450">
              <a:buFontTx/>
              <a:buChar char="-"/>
            </a:pPr>
            <a:r>
              <a:rPr lang="he-IL" dirty="0"/>
              <a:t>המתמטיקה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he-IL" dirty="0"/>
              <a:t> בונה מודל בסיסי</a:t>
            </a:r>
            <a:r>
              <a:rPr lang="en-US" dirty="0"/>
              <a:t>IBM</a:t>
            </a:r>
            <a:r>
              <a:rPr lang="he-IL" dirty="0"/>
              <a:t>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he-IL" dirty="0"/>
              <a:t>בעיה: חסר נתונים</a:t>
            </a:r>
          </a:p>
          <a:p>
            <a:pPr marL="171450" indent="-171450">
              <a:buFontTx/>
              <a:buChar char="-"/>
            </a:pPr>
            <a:r>
              <a:rPr lang="en-US" dirty="0"/>
              <a:t>WWW</a:t>
            </a:r>
            <a:r>
              <a:rPr lang="he-IL" dirty="0"/>
              <a:t>, </a:t>
            </a:r>
            <a:r>
              <a:rPr lang="en-US" dirty="0"/>
              <a:t>GPU</a:t>
            </a:r>
            <a:r>
              <a:rPr lang="he-IL" dirty="0"/>
              <a:t> חוק מור, </a:t>
            </a:r>
          </a:p>
          <a:p>
            <a:pPr marL="171450" indent="-171450">
              <a:buFontTx/>
              <a:buChar char="-"/>
            </a:pPr>
            <a:r>
              <a:rPr lang="he-IL" dirty="0"/>
              <a:t>יצרו את התנאים ההכרחיים לאימון מודלים מבוססי רשתות נוירונים</a:t>
            </a:r>
          </a:p>
          <a:p>
            <a:pPr marL="171450" indent="-171450">
              <a:buFontTx/>
              <a:buChar char="-"/>
            </a:pPr>
            <a:r>
              <a:rPr lang="he-IL" dirty="0"/>
              <a:t>וגם את מודל השפה הגדול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F64D-6A48-4845-B56A-F2106F432EA2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082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Tx/>
              <a:buChar char="-"/>
            </a:pPr>
            <a:r>
              <a:rPr lang="he-IL" dirty="0"/>
              <a:t>המקודד מעניק ייצוג וקטורי לטקסט בקלט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המרחב </a:t>
            </a:r>
            <a:r>
              <a:rPr lang="he-IL" dirty="0" err="1"/>
              <a:t>הוקטורי</a:t>
            </a:r>
            <a:r>
              <a:rPr lang="he-IL" dirty="0"/>
              <a:t> של המקודד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מקודד טוב ידע לתת שני </a:t>
            </a:r>
            <a:r>
              <a:rPr lang="he-IL" dirty="0" err="1"/>
              <a:t>יצוגים</a:t>
            </a:r>
            <a:r>
              <a:rPr lang="he-IL" dirty="0"/>
              <a:t> וקטורים שונים למילה בהקשרים שונים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שימושים: סיווג טקסט, זיהוי סנטימנט, דמיון בין טקסטים, הצפנה, דחיסת נתונים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F64D-6A48-4845-B56A-F2106F432EA2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107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הארכיטקטורה הקודמת כללה ראש קשב בודד שכלל מכפלת מטריצות גדולות יותר. חלוקה ל</a:t>
            </a:r>
            <a:r>
              <a:rPr lang="en-US" dirty="0"/>
              <a:t>h</a:t>
            </a:r>
            <a:r>
              <a:rPr lang="he-IL" dirty="0"/>
              <a:t> ראשים שונים כוללת הטלת המטריצה המקורית למטריצות קטנות יותר כאשר פרמטרי ההטלות הם פרמטרים נלמדים.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F64D-6A48-4845-B56A-F2106F432EA2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9760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לעצור. אוסף של מכפלת מטריצות -&gt; קסם אמיתי.</a:t>
            </a:r>
          </a:p>
          <a:p>
            <a:pPr algn="r" rtl="1"/>
            <a:r>
              <a:rPr lang="he-IL" dirty="0"/>
              <a:t>אך עם כל היופי שבדבר, מודל שפה לבדו לא מספיק.</a:t>
            </a:r>
          </a:p>
          <a:p>
            <a:pPr algn="r" rtl="1"/>
            <a:r>
              <a:rPr lang="he-IL" dirty="0"/>
              <a:t>אנחנו רוצים כלים חזקים יותר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F64D-6A48-4845-B56A-F2106F432EA2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63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לעיתים תתבצע מספר קריאות כלים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F64D-6A48-4845-B56A-F2106F432EA2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81902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בקטע הבא נראה מספר שיטות שפותחו על מנת לעודד את המודל לפלט איכותי יותר באמצעות עצמו.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F64D-6A48-4845-B56A-F2106F432EA2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332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תזכורת: במקטע האחרון ראינו שיטות לשיפור יכולות המודל בפני עצמו, כלומר למנף את ארכיטקטורת השנאי לכדי ביצועים </a:t>
            </a:r>
            <a:r>
              <a:rPr lang="he-IL" dirty="0" err="1"/>
              <a:t>מירביים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פסגת ביניים: בכך יצרנו סוכן, בשילוב: מודל השפה (תקשורת אנושית), כלים חיצוניים (דיוק ומינוף השפעה), מחשבה עמוקה (לתכנון עמוק ופתרון בעיות מורכבות).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F64D-6A48-4845-B56A-F2106F432EA2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50762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להציג בקצרה את הסוגים השונים של מערכות מרובת סוכנים.</a:t>
            </a:r>
          </a:p>
          <a:p>
            <a:pPr algn="r" rtl="1"/>
            <a:r>
              <a:rPr lang="en-US" dirty="0"/>
              <a:t>Peer-to-peer:</a:t>
            </a:r>
            <a:r>
              <a:rPr lang="he-IL" dirty="0"/>
              <a:t> לדוגמא חכמה </a:t>
            </a:r>
            <a:r>
              <a:rPr lang="he-IL" dirty="0" err="1"/>
              <a:t>נחילית</a:t>
            </a:r>
            <a:r>
              <a:rPr lang="he-IL" dirty="0"/>
              <a:t> של </a:t>
            </a:r>
            <a:r>
              <a:rPr lang="he-IL" dirty="0" err="1"/>
              <a:t>רחפנים</a:t>
            </a:r>
            <a:r>
              <a:rPr lang="he-IL" dirty="0"/>
              <a:t> אוטונומיים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14F64D-6A48-4845-B56A-F2106F432EA2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935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L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2EA7947-E287-4738-8C82-07CE4F01EF03}" type="datetime2">
              <a:rPr lang="en-US" smtClean="0"/>
              <a:t>Monday, October 6,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89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October 6,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740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October 6,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836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October 6,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47730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October 6,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400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October 6,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7758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October 6,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57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October 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16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October 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8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October 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6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October 6, 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6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October 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October 6, 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October 6, 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October 6, 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67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October 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6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October 6, 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6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IL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October 6,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5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90F51-7E3D-127B-CD1D-3E51CF92F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85" y="0"/>
            <a:ext cx="9790339" cy="2384898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Large language model agents</a:t>
            </a:r>
            <a:endParaRPr lang="en-IL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B853C-B997-645B-FD0A-E02B3B8A8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796" y="3280654"/>
            <a:ext cx="4066408" cy="2384897"/>
          </a:xfrm>
        </p:spPr>
        <p:txBody>
          <a:bodyPr>
            <a:normAutofit/>
          </a:bodyPr>
          <a:lstStyle/>
          <a:p>
            <a:pPr algn="ctr" rtl="1"/>
            <a:r>
              <a:rPr lang="he-IL" sz="2000" dirty="0">
                <a:solidFill>
                  <a:schemeClr val="tx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האוניברסיטה הפתוחה</a:t>
            </a:r>
          </a:p>
          <a:p>
            <a:pPr algn="ctr" rtl="1"/>
            <a:r>
              <a:rPr lang="he-IL" sz="2000" dirty="0">
                <a:solidFill>
                  <a:schemeClr val="tx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מנחה</a:t>
            </a:r>
            <a:r>
              <a:rPr lang="he-IL" dirty="0">
                <a:solidFill>
                  <a:schemeClr val="tx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ד"ר מיה הרמן</a:t>
            </a:r>
          </a:p>
          <a:p>
            <a:pPr algn="ctr" rtl="1"/>
            <a:r>
              <a:rPr lang="he-IL" sz="2000" dirty="0">
                <a:solidFill>
                  <a:schemeClr val="tx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מגיש: בוריס ברזנר</a:t>
            </a:r>
          </a:p>
          <a:p>
            <a:pPr algn="ctr" rtl="1"/>
            <a:r>
              <a:rPr lang="he-IL" dirty="0">
                <a:solidFill>
                  <a:schemeClr val="tx1">
                    <a:alpha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2025ב'</a:t>
            </a:r>
            <a:endParaRPr lang="en-IL" sz="2000" dirty="0">
              <a:solidFill>
                <a:schemeClr val="tx1">
                  <a:alpha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9C56C4D5-7DD1-F8DF-7EC6-B3FA5C62FB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92" y="372317"/>
            <a:ext cx="820132" cy="8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31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B3BF3B-E3AB-7EE3-C015-7E8796AB8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714E355E-D60A-FE59-2A4A-6E66E798C39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290810"/>
            <a:ext cx="820132" cy="820132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D396AD1A-3E38-3FD0-A621-B1CA66F5D515}"/>
              </a:ext>
            </a:extLst>
          </p:cNvPr>
          <p:cNvSpPr txBox="1">
            <a:spLocks/>
          </p:cNvSpPr>
          <p:nvPr/>
        </p:nvSpPr>
        <p:spPr>
          <a:xfrm>
            <a:off x="1143001" y="247289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כלים חיצוניים</a:t>
            </a:r>
            <a:b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external tools</a:t>
            </a:r>
            <a:endParaRPr lang="en-IL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78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01BC44-D4A5-DFA7-31E5-4F38162D6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10381615-2F9F-92E6-8144-FBED274E14F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67CAC859-5B37-261F-A820-0E0ECE07B948}"/>
              </a:ext>
            </a:extLst>
          </p:cNvPr>
          <p:cNvSpPr txBox="1">
            <a:spLocks/>
          </p:cNvSpPr>
          <p:nvPr/>
        </p:nvSpPr>
        <p:spPr>
          <a:xfrm>
            <a:off x="1143000" y="2573400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D2DB753-00B9-2A7E-74EB-C7BFF8DB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כלים חיצוניים – מוטיבציה</a:t>
            </a:r>
            <a:endParaRPr lang="en-IL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11C5141-4F46-60AC-59A5-36F941111C45}"/>
              </a:ext>
            </a:extLst>
          </p:cNvPr>
          <p:cNvSpPr txBox="1">
            <a:spLocks/>
          </p:cNvSpPr>
          <p:nvPr/>
        </p:nvSpPr>
        <p:spPr>
          <a:xfrm>
            <a:off x="4086225" y="1438650"/>
            <a:ext cx="6961186" cy="4670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בעיית ההזיה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hallucination</a:t>
            </a:r>
            <a:endParaRPr lang="he-IL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מידע לא עדכני</a:t>
            </a:r>
          </a:p>
          <a:p>
            <a:pPr lvl="1"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לוגיקה לא מפותחת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מודל שפה מוצלח במציאת קשרים בין מילים אך מתקשה עם בעיות היגיון בסיסיות</a:t>
            </a:r>
          </a:p>
          <a:p>
            <a:pPr lvl="1"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קיים פער בין יכולות המודל לציפיות שלנו ממנו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5AE2E-463A-BA86-2AFD-DFA812A3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54" y="1961069"/>
            <a:ext cx="3137283" cy="29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5405C6-1A9D-9671-3897-B99D83AF8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0D8C81DF-D2F2-3250-66F5-3794224EBE4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4032"/>
            <a:ext cx="820132" cy="82013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6FB3238-60C8-D0C9-246E-12864EB9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כלים חיצוניים – מוטיבציה</a:t>
            </a:r>
            <a:endParaRPr lang="en-IL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E137AA7-60EF-F21D-E923-2F51679769BB}"/>
              </a:ext>
            </a:extLst>
          </p:cNvPr>
          <p:cNvSpPr txBox="1">
            <a:spLocks/>
          </p:cNvSpPr>
          <p:nvPr/>
        </p:nvSpPr>
        <p:spPr>
          <a:xfrm>
            <a:off x="1141412" y="1624812"/>
            <a:ext cx="9905999" cy="4166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כלים להעשרת יכולות</a:t>
            </a:r>
          </a:p>
          <a:p>
            <a:pPr lvl="1"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פתרון בעיית ההזיה</a:t>
            </a:r>
          </a:p>
          <a:p>
            <a:pPr lvl="1"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שיפור דיוק התשובה</a:t>
            </a:r>
          </a:p>
          <a:p>
            <a:pPr lvl="1" algn="r" rtl="1"/>
            <a:endParaRPr lang="he-IL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פעולות עם השלכות במציאות</a:t>
            </a:r>
          </a:p>
          <a:p>
            <a:pPr lvl="1"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הרצת קוד</a:t>
            </a:r>
          </a:p>
          <a:p>
            <a:pPr lvl="1"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שליחת הודעות</a:t>
            </a:r>
          </a:p>
        </p:txBody>
      </p:sp>
      <p:pic>
        <p:nvPicPr>
          <p:cNvPr id="12" name="Picture 11" descr="Robot hands and technology">
            <a:extLst>
              <a:ext uri="{FF2B5EF4-FFF2-40B4-BE49-F238E27FC236}">
                <a16:creationId xmlns:a16="http://schemas.microsoft.com/office/drawing/2014/main" id="{F94B8F7E-47A5-68DF-A6F4-99590ED91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848230"/>
            <a:ext cx="4215852" cy="31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BFF1EF-A30E-41F7-4CF1-4F42F0B64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9FC4FE41-718C-EBAD-C333-54FAEBBA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כלים חיצוניים –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zero/few shot prompting</a:t>
            </a:r>
            <a:endParaRPr lang="en-IL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D500A-4A28-4CDE-C149-A7538DA4E0E2}"/>
              </a:ext>
            </a:extLst>
          </p:cNvPr>
          <p:cNvSpPr txBox="1">
            <a:spLocks/>
          </p:cNvSpPr>
          <p:nvPr/>
        </p:nvSpPr>
        <p:spPr>
          <a:xfrm>
            <a:off x="4010025" y="1790700"/>
            <a:ext cx="7037386" cy="40005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שרשרת מחשבות –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Chain of Thoughts</a:t>
            </a:r>
            <a:endParaRPr lang="he-IL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דוגמא של בעיה דומה ודרך פתרונה מצורפת למטלה המתבקשת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המשתמש מאלץ את המודל "לחשוב" כפי שהונחה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מרחב המחשבה של המודל מצטמצם לתת קבוצה יותר רלוונטית למשימה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אופי השאילתה מפיק ניצול מוגבר של יכולות המודל</a:t>
            </a:r>
          </a:p>
        </p:txBody>
      </p:sp>
      <p:pic>
        <p:nvPicPr>
          <p:cNvPr id="10" name="Picture 9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EF3D673A-ECC5-696A-6725-F726B82075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DE2A43-6B82-DF8D-B939-6220EEE21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35" y="1961463"/>
            <a:ext cx="3195352" cy="315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19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F369A5-2B47-FB1B-4645-68CD13494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AE224FC9-B78F-4E16-BB62-B7DA7B42D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כלים חיצוניים –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Toolformer</a:t>
            </a:r>
            <a:endParaRPr lang="en-IL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9936A89-2F11-C278-AB2F-79CF73893342}"/>
              </a:ext>
            </a:extLst>
          </p:cNvPr>
          <p:cNvSpPr txBox="1">
            <a:spLocks/>
          </p:cNvSpPr>
          <p:nvPr/>
        </p:nvSpPr>
        <p:spPr>
          <a:xfrm>
            <a:off x="1141412" y="1628463"/>
            <a:ext cx="9905999" cy="4162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שיפור ביצועי המודל באמצעות "מיקור חוץ" של בעיות טכניות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מחשבון, חיפוש במאגר מידע, תרגום מכונה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בזמן חילול הפלט המודל מייצר רצפים מיוחדים המורים על יישום הכלי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רק קריאות שמקטינות את האנטרופיה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(entropy)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 משולבות בפלט</a:t>
            </a:r>
          </a:p>
          <a:p>
            <a:pPr algn="r" rtl="1"/>
            <a:endParaRPr lang="he-IL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מודל שפה נתון עובר כוונון עדין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(fine tuning)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 על נתונים שעברו הכנה ידנית הכוללים את הרצפים המיוחדים במקומות המתאימים</a:t>
            </a:r>
          </a:p>
        </p:txBody>
      </p:sp>
      <p:pic>
        <p:nvPicPr>
          <p:cNvPr id="8" name="Picture 7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358C8028-E421-B78A-2666-7001D359F46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8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E5A22-B3D3-B966-15BC-27949D998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3AECB26D-28CF-EA66-AC49-F6B9C7C5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כלים חיצוניים –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Toolformer</a:t>
            </a:r>
            <a:endParaRPr lang="en-IL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79A50025-A5C8-10AF-9A06-957E46E9DD1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A2BC03-77AF-8835-0065-32DCFE72A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4426"/>
            <a:ext cx="10363200" cy="31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3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BB8A4-F9AB-009B-05F3-9885E4C82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E94F9FCD-8338-659B-BB3F-3E86411B3D86}"/>
              </a:ext>
            </a:extLst>
          </p:cNvPr>
          <p:cNvSpPr txBox="1">
            <a:spLocks/>
          </p:cNvSpPr>
          <p:nvPr/>
        </p:nvSpPr>
        <p:spPr>
          <a:xfrm>
            <a:off x="1143000" y="2573400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16901831-000D-A800-304E-1BE4AAEE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כלים חיצוניים – מפרש קוד (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code interpreter</a:t>
            </a:r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IL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5358C87-A46D-8352-649A-C69B341C873E}"/>
              </a:ext>
            </a:extLst>
          </p:cNvPr>
          <p:cNvSpPr txBox="1">
            <a:spLocks/>
          </p:cNvSpPr>
          <p:nvPr/>
        </p:nvSpPr>
        <p:spPr>
          <a:xfrm>
            <a:off x="4610100" y="1438650"/>
            <a:ext cx="6437311" cy="43525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כיוונון עדין של מודל השפה מאלץ תרגום הדרגתי של הבעיה לקטעי קוד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בתום החילול מריץ מפרש קוד חיצוני את הקוד שהצטבר והפלט שלו משולב ברצף המודל</a:t>
            </a:r>
          </a:p>
          <a:p>
            <a:pPr algn="r" rtl="1"/>
            <a:endParaRPr lang="he-IL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r" rtl="1">
              <a:buNone/>
            </a:pP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מביא לשיפור ביצועים ניכר בפתרון בעיות לוגיות מורכבות בהשוואה לשיטות הקודמות</a:t>
            </a:r>
          </a:p>
          <a:p>
            <a:pPr algn="r" rtl="1"/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96F53C47-3CD5-4B1A-2ECD-22A65A4A49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89465D-36BB-0BA3-2A72-8B3C1D6B3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4" y="1438650"/>
            <a:ext cx="3303861" cy="504273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33158A-D659-9758-DF71-E1F1967738E1}"/>
              </a:ext>
            </a:extLst>
          </p:cNvPr>
          <p:cNvCxnSpPr/>
          <p:nvPr/>
        </p:nvCxnSpPr>
        <p:spPr>
          <a:xfrm>
            <a:off x="8031637" y="3429000"/>
            <a:ext cx="0" cy="520831"/>
          </a:xfrm>
          <a:prstGeom prst="straightConnector1">
            <a:avLst/>
          </a:prstGeom>
          <a:ln>
            <a:solidFill>
              <a:schemeClr val="bg2">
                <a:lumMod val="20000"/>
                <a:lumOff val="8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29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B89B7-A998-5C5A-97FD-DA97B2D7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AE4B37A7-2811-C00D-3D67-FDD41BA108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40" y="262530"/>
            <a:ext cx="820132" cy="820132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358242-7C94-89D2-3F72-2C4A19B8666B}"/>
              </a:ext>
            </a:extLst>
          </p:cNvPr>
          <p:cNvSpPr txBox="1">
            <a:spLocks/>
          </p:cNvSpPr>
          <p:nvPr/>
        </p:nvSpPr>
        <p:spPr>
          <a:xfrm>
            <a:off x="1143001" y="1264402"/>
            <a:ext cx="9905998" cy="835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מחשבה עמוקה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70D4A-7F70-B7E8-7D1F-E28A03E19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125" y="2649525"/>
            <a:ext cx="4575750" cy="33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17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620DB-90CC-8DF3-47C6-2BFB0A034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2BBB7993-15DD-34F1-E9C1-2D4129F171F2}"/>
              </a:ext>
            </a:extLst>
          </p:cNvPr>
          <p:cNvSpPr txBox="1">
            <a:spLocks/>
          </p:cNvSpPr>
          <p:nvPr/>
        </p:nvSpPr>
        <p:spPr>
          <a:xfrm>
            <a:off x="1141412" y="2601680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A5938B7F-F2A2-F73C-3916-CF78C2C8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Autofit/>
          </a:bodyPr>
          <a:lstStyle/>
          <a:p>
            <a:pPr algn="r" rtl="1"/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מחשבה עמוקה – שרשרת מחשבות עם עקביות עצמית</a:t>
            </a:r>
            <a:b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CoTsc – chain of thoughts self consistency</a:t>
            </a:r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IL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6E0820F-3900-023E-A1FC-7F7549B60989}"/>
              </a:ext>
            </a:extLst>
          </p:cNvPr>
          <p:cNvSpPr txBox="1">
            <a:spLocks/>
          </p:cNvSpPr>
          <p:nvPr/>
        </p:nvSpPr>
        <p:spPr>
          <a:xfrm>
            <a:off x="5372100" y="1628463"/>
            <a:ext cx="5675311" cy="41627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שדרוג של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COT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, מייצר מספר שרשראות מחשבה במקביל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הגישה מניחה שיש מספר דרכים להגיע לאותה תשובה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נבחרת התשובה התדירה ביותר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משפרת ביצועים בזכות מנגנון ההצבעה </a:t>
            </a:r>
          </a:p>
          <a:p>
            <a:pPr marL="0" indent="0" algn="r" rtl="1"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29A4A3CF-71EA-E356-D8B6-6A742EDC70F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E46735-9F7C-7EC6-5726-7CD7AA09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03" y="1476606"/>
            <a:ext cx="3668107" cy="476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12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AC985C-4DFD-4676-CE92-C3B8A5417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C94E6DE-DCC7-ECAA-7809-CF55B8038C73}"/>
              </a:ext>
            </a:extLst>
          </p:cNvPr>
          <p:cNvSpPr txBox="1">
            <a:spLocks/>
          </p:cNvSpPr>
          <p:nvPr/>
        </p:nvSpPr>
        <p:spPr>
          <a:xfrm>
            <a:off x="4991100" y="1438650"/>
            <a:ext cx="6056311" cy="47047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3 שיפורים מעל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CoTSC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כל קודקוד (מחשבה) יכולה לייצר מספר מחשבות המשך</a:t>
            </a:r>
          </a:p>
          <a:p>
            <a:pPr algn="r" rt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backtracking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 ברמת הקודקוד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מחשבות ביניים מדורגות גם הן ותורמות לתוצאה הסופית של העץ</a:t>
            </a: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8514503-19C8-F4CE-538D-6C0A3098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מחשבה עמוקה – עץ מחשבות (</a:t>
            </a:r>
            <a:r>
              <a:rPr lang="en-US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tot – tree of thoughts</a:t>
            </a:r>
            <a:r>
              <a:rPr lang="he-IL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IL" sz="2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A9F1506-3523-5AB9-F851-3F315E560915}"/>
              </a:ext>
            </a:extLst>
          </p:cNvPr>
          <p:cNvSpPr txBox="1">
            <a:spLocks/>
          </p:cNvSpPr>
          <p:nvPr/>
        </p:nvSpPr>
        <p:spPr>
          <a:xfrm>
            <a:off x="4991100" y="1514244"/>
            <a:ext cx="6056311" cy="4629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CD1A474E-BD44-E672-5B66-C8BC48EAD8D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5DB720-7426-8EBA-6BEA-257988D5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78" y="1514244"/>
            <a:ext cx="3777386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31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A0208-86AE-0467-03EF-0BB942C8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54752D-B33F-E8EA-600B-1EE06932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609" y="1053849"/>
            <a:ext cx="8382802" cy="1390185"/>
          </a:xfrm>
        </p:spPr>
        <p:txBody>
          <a:bodyPr/>
          <a:lstStyle/>
          <a:p>
            <a:pPr algn="r"/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נושאים</a:t>
            </a:r>
            <a:endParaRPr lang="en-IL" b="1" dirty="0"/>
          </a:p>
        </p:txBody>
      </p:sp>
      <p:pic>
        <p:nvPicPr>
          <p:cNvPr id="9" name="Picture 8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75037A20-009E-3151-2932-55D4F60FBB8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4540"/>
            <a:ext cx="820132" cy="820132"/>
          </a:xfrm>
          <a:prstGeom prst="rect">
            <a:avLst/>
          </a:prstGeom>
        </p:spPr>
      </p:pic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72172FB-764B-C1F3-ADE0-4611BC4CF5BF}"/>
              </a:ext>
            </a:extLst>
          </p:cNvPr>
          <p:cNvSpPr txBox="1">
            <a:spLocks/>
          </p:cNvSpPr>
          <p:nvPr/>
        </p:nvSpPr>
        <p:spPr>
          <a:xfrm>
            <a:off x="1141412" y="2601680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1. מודל שפה גדול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2. כלים חיצוניים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3. חשיבה עמוקה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4. סוכן ומערכת מרובת סוכנים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5.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הדגמת הפרויקט</a:t>
            </a: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4" name="Graphic 93" descr="Brain in head outline">
            <a:extLst>
              <a:ext uri="{FF2B5EF4-FFF2-40B4-BE49-F238E27FC236}">
                <a16:creationId xmlns:a16="http://schemas.microsoft.com/office/drawing/2014/main" id="{D1CD5F02-089B-0FD6-0517-E8E19C402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2797" y="3312069"/>
            <a:ext cx="914400" cy="914400"/>
          </a:xfrm>
          <a:prstGeom prst="rect">
            <a:avLst/>
          </a:prstGeom>
        </p:spPr>
      </p:pic>
      <p:pic>
        <p:nvPicPr>
          <p:cNvPr id="96" name="Graphic 95" descr="Tools with solid fill">
            <a:extLst>
              <a:ext uri="{FF2B5EF4-FFF2-40B4-BE49-F238E27FC236}">
                <a16:creationId xmlns:a16="http://schemas.microsoft.com/office/drawing/2014/main" id="{4D4473F2-BBFF-A17B-64B7-9DBED78E0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0654" y="2706026"/>
            <a:ext cx="746597" cy="746597"/>
          </a:xfrm>
          <a:prstGeom prst="rect">
            <a:avLst/>
          </a:prstGeom>
        </p:spPr>
      </p:pic>
      <p:pic>
        <p:nvPicPr>
          <p:cNvPr id="98" name="Graphic 97" descr="Network outline">
            <a:extLst>
              <a:ext uri="{FF2B5EF4-FFF2-40B4-BE49-F238E27FC236}">
                <a16:creationId xmlns:a16="http://schemas.microsoft.com/office/drawing/2014/main" id="{7259EF0F-B4D1-D5F9-2792-BDD24032E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4899" y="1911352"/>
            <a:ext cx="838109" cy="838109"/>
          </a:xfrm>
          <a:prstGeom prst="rect">
            <a:avLst/>
          </a:prstGeom>
        </p:spPr>
      </p:pic>
      <p:pic>
        <p:nvPicPr>
          <p:cNvPr id="100" name="Graphic 99" descr="Group of women outline">
            <a:extLst>
              <a:ext uri="{FF2B5EF4-FFF2-40B4-BE49-F238E27FC236}">
                <a16:creationId xmlns:a16="http://schemas.microsoft.com/office/drawing/2014/main" id="{9B5AB4E2-C212-AF6F-7C99-612A758935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12254" y="4083980"/>
            <a:ext cx="914400" cy="914400"/>
          </a:xfrm>
          <a:prstGeom prst="rect">
            <a:avLst/>
          </a:prstGeom>
        </p:spPr>
      </p:pic>
      <p:pic>
        <p:nvPicPr>
          <p:cNvPr id="102" name="Graphic 101" descr="Office worker male outline">
            <a:extLst>
              <a:ext uri="{FF2B5EF4-FFF2-40B4-BE49-F238E27FC236}">
                <a16:creationId xmlns:a16="http://schemas.microsoft.com/office/drawing/2014/main" id="{B419BBE1-8BF3-3C39-5297-9B6A81F7AC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73952" y="4083980"/>
            <a:ext cx="914400" cy="914400"/>
          </a:xfrm>
          <a:prstGeom prst="rect">
            <a:avLst/>
          </a:prstGeom>
        </p:spPr>
      </p:pic>
      <p:pic>
        <p:nvPicPr>
          <p:cNvPr id="164" name="Graphic 163" descr="Bar graph with upward trend with solid fill">
            <a:extLst>
              <a:ext uri="{FF2B5EF4-FFF2-40B4-BE49-F238E27FC236}">
                <a16:creationId xmlns:a16="http://schemas.microsoft.com/office/drawing/2014/main" id="{FAA03587-8E52-4761-B84B-9D4FCBD7F9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32797" y="4998380"/>
            <a:ext cx="877144" cy="87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84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123EC-AE43-125F-637F-E5FAE6EED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15D3878-479A-5CD9-C19E-196C73A27781}"/>
              </a:ext>
            </a:extLst>
          </p:cNvPr>
          <p:cNvSpPr txBox="1">
            <a:spLocks/>
          </p:cNvSpPr>
          <p:nvPr/>
        </p:nvSpPr>
        <p:spPr>
          <a:xfrm>
            <a:off x="1141412" y="2601680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BD16053A-2E8E-7F20-322E-D7A4F797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מחשבה עמוקה – גרף מחשבה (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got – graph of thoughts</a:t>
            </a:r>
            <a:r>
              <a:rPr lang="he-IL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IL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CF5B500-07FA-1955-5E37-DB5BB062B980}"/>
              </a:ext>
            </a:extLst>
          </p:cNvPr>
          <p:cNvSpPr txBox="1">
            <a:spLocks/>
          </p:cNvSpPr>
          <p:nvPr/>
        </p:nvSpPr>
        <p:spPr>
          <a:xfrm>
            <a:off x="5724525" y="1438650"/>
            <a:ext cx="5322886" cy="43525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שיפורים מעל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ToT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מבנה הגרף שרירותי, מחשבות מענפים שונים יכולות להתחבר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זיקוק מחשבות</a:t>
            </a:r>
          </a:p>
          <a:p>
            <a:pPr algn="r" rtl="1"/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קיבוץ מידע מענפים שונים לכדי עלה סופי המביא למינימום את פונקציית המחיר</a:t>
            </a: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4842619D-C106-E47C-975E-CA182F52693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61FB62-DD1E-69CD-6140-F6F9C1B29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438650"/>
            <a:ext cx="3945808" cy="462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78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C1C26-8401-A606-B859-A29C9653B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75708696-8972-667C-AB7E-2D786229471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40" y="262530"/>
            <a:ext cx="820132" cy="820132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D749D9D2-3F55-A294-4798-5F68B96A2567}"/>
              </a:ext>
            </a:extLst>
          </p:cNvPr>
          <p:cNvSpPr txBox="1">
            <a:spLocks/>
          </p:cNvSpPr>
          <p:nvPr/>
        </p:nvSpPr>
        <p:spPr>
          <a:xfrm>
            <a:off x="1143001" y="34337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סוכן מודל שפה גדול</a:t>
            </a:r>
            <a:br>
              <a:rPr lang="he-IL" sz="36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Large language model agent</a:t>
            </a:r>
            <a:endParaRPr lang="en-IL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cartoon of a person with many hands on the phone">
            <a:extLst>
              <a:ext uri="{FF2B5EF4-FFF2-40B4-BE49-F238E27FC236}">
                <a16:creationId xmlns:a16="http://schemas.microsoft.com/office/drawing/2014/main" id="{EDE17038-F1CB-2735-A1A0-37CF94353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1924050"/>
            <a:ext cx="5429249" cy="3619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34E7F-123F-B53D-E148-BCCE11D3C4DD}"/>
              </a:ext>
            </a:extLst>
          </p:cNvPr>
          <p:cNvSpPr txBox="1"/>
          <p:nvPr/>
        </p:nvSpPr>
        <p:spPr>
          <a:xfrm>
            <a:off x="2600325" y="5636126"/>
            <a:ext cx="7181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Dall-E 2 generative model output for query: </a:t>
            </a:r>
          </a:p>
          <a:p>
            <a:pPr algn="ctr"/>
            <a:r>
              <a:rPr lang="en-US" sz="1400" dirty="0"/>
              <a:t>"Depict an LLM agent running a software company; setting meetings, building software, running finance department, all while making coffee and chaos is in the office"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1306587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6A610-F734-5558-F664-7A4871AD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482B9AFD-AE87-8992-CD1E-B087436B4AA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40" y="262530"/>
            <a:ext cx="820132" cy="820132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8E5AAE9-FE45-FB53-FD94-212E9B69A21D}"/>
              </a:ext>
            </a:extLst>
          </p:cNvPr>
          <p:cNvSpPr txBox="1">
            <a:spLocks/>
          </p:cNvSpPr>
          <p:nvPr/>
        </p:nvSpPr>
        <p:spPr>
          <a:xfrm>
            <a:off x="1143001" y="123872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מערכת מרובת סוכנים</a:t>
            </a:r>
            <a:br>
              <a:rPr lang="he-IL" sz="4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Multi-agent system</a:t>
            </a:r>
            <a:endParaRPr lang="en-IL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D3C65-6ABE-17D6-3AC5-883EF7A6093E}"/>
              </a:ext>
            </a:extLst>
          </p:cNvPr>
          <p:cNvSpPr txBox="1"/>
          <p:nvPr/>
        </p:nvSpPr>
        <p:spPr>
          <a:xfrm>
            <a:off x="5024392" y="3429000"/>
            <a:ext cx="49893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r" rtl="1">
              <a:buAutoNum type="arabicPeriod"/>
            </a:pPr>
            <a:r>
              <a:rPr lang="he-IL" sz="2800" dirty="0"/>
              <a:t>שליטה מרכזית (</a:t>
            </a:r>
            <a:r>
              <a:rPr lang="en-US" sz="2800" dirty="0"/>
              <a:t>centralized</a:t>
            </a:r>
            <a:r>
              <a:rPr lang="he-IL" sz="2800" dirty="0"/>
              <a:t>)</a:t>
            </a:r>
          </a:p>
          <a:p>
            <a:pPr marL="514350" indent="-514350" algn="r" rtl="1">
              <a:buAutoNum type="arabicPeriod"/>
            </a:pPr>
            <a:r>
              <a:rPr lang="he-IL" sz="2800" dirty="0"/>
              <a:t>שליטה מבוזרת (</a:t>
            </a:r>
            <a:r>
              <a:rPr lang="en-US" sz="2800" dirty="0"/>
              <a:t>peer-to-peer</a:t>
            </a:r>
            <a:r>
              <a:rPr lang="he-IL" sz="2800" dirty="0"/>
              <a:t>)</a:t>
            </a:r>
          </a:p>
          <a:p>
            <a:pPr marL="514350" indent="-514350" algn="r" rtl="1">
              <a:buAutoNum type="arabicPeriod"/>
            </a:pPr>
            <a:r>
              <a:rPr lang="he-IL" sz="2800" dirty="0"/>
              <a:t>היברידית (</a:t>
            </a:r>
            <a:r>
              <a:rPr lang="en-US" sz="2800" dirty="0"/>
              <a:t>hybrid</a:t>
            </a:r>
            <a:r>
              <a:rPr lang="he-IL" sz="2800" dirty="0"/>
              <a:t>)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400305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EF247B-9355-5CCC-44F1-8A3B7EBEB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5EC24347-7CBF-FCEE-0EA8-6D3A12326B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40" y="262530"/>
            <a:ext cx="820132" cy="820132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BFF5D8DB-CC8A-316E-3AEE-240ED5D757CF}"/>
              </a:ext>
            </a:extLst>
          </p:cNvPr>
          <p:cNvSpPr txBox="1">
            <a:spLocks/>
          </p:cNvSpPr>
          <p:nvPr/>
        </p:nvSpPr>
        <p:spPr>
          <a:xfrm>
            <a:off x="1143001" y="2271859"/>
            <a:ext cx="9905998" cy="2271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יישום מערכת למסחר אלגוריתמי במטבעות קריפטוגרפים באמצעות סוכן מודל שפה גדול</a:t>
            </a:r>
            <a:b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he-IL" sz="36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algotrader-v1</a:t>
            </a:r>
            <a:endParaRPr lang="en-IL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443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12BE6C-2968-B6B2-2BD1-15880976F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78C01811-152B-CF7A-4148-DF8F6FA0CD47}"/>
              </a:ext>
            </a:extLst>
          </p:cNvPr>
          <p:cNvSpPr txBox="1">
            <a:spLocks/>
          </p:cNvSpPr>
          <p:nvPr/>
        </p:nvSpPr>
        <p:spPr>
          <a:xfrm>
            <a:off x="1141412" y="2601680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A5823F4A-A7C7-B4AE-458E-3D5AE0FC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en-US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Algotrader-v1</a:t>
            </a:r>
            <a:endParaRPr lang="en-IL" sz="2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0E41DAA5-4B0C-CB0C-0C55-63255CBCA80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9F2F78-A19A-98E6-DC3B-372555F13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544" y="1438650"/>
            <a:ext cx="8076110" cy="49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42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4D7179-DA7E-AF31-0B14-0821A1E30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309C7DBC-F309-F9D2-B90B-CDE983D7AA05}"/>
              </a:ext>
            </a:extLst>
          </p:cNvPr>
          <p:cNvSpPr txBox="1">
            <a:spLocks/>
          </p:cNvSpPr>
          <p:nvPr/>
        </p:nvSpPr>
        <p:spPr>
          <a:xfrm>
            <a:off x="1141412" y="2601680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D84891D-D7D9-EC1C-A3B0-26E7487D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85418"/>
            <a:ext cx="9905998" cy="1305532"/>
          </a:xfrm>
        </p:spPr>
        <p:txBody>
          <a:bodyPr>
            <a:noAutofit/>
          </a:bodyPr>
          <a:lstStyle/>
          <a:p>
            <a:pPr algn="ctr" rtl="1"/>
            <a:r>
              <a:rPr lang="he-IL" sz="3700" b="1" dirty="0">
                <a:latin typeface="Segoe UI" panose="020B0502040204020203" pitchFamily="34" charset="0"/>
                <a:cs typeface="Segoe UI" panose="020B0502040204020203" pitchFamily="34" charset="0"/>
              </a:rPr>
              <a:t>האם לכלי בינה מלאכותית קיימת עצמאות בפיתוח מערכות תוכנה מורכבות?</a:t>
            </a:r>
            <a:endParaRPr lang="en-IL" sz="3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46655C3F-20C9-D379-9F3F-771B40A50B0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48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1DCD03-A9E7-247F-7B17-4232FF3A2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60A6A85C-8089-1723-0FDE-5D919FA46EC3}"/>
              </a:ext>
            </a:extLst>
          </p:cNvPr>
          <p:cNvSpPr txBox="1">
            <a:spLocks/>
          </p:cNvSpPr>
          <p:nvPr/>
        </p:nvSpPr>
        <p:spPr>
          <a:xfrm>
            <a:off x="1141412" y="2601680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3183D778-1A62-DA1A-761C-6FC2E7A5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מסקנות</a:t>
            </a:r>
            <a:endParaRPr lang="en-IL" sz="2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CD4CEAE-F361-80E2-A6C6-42E370B9153B}"/>
              </a:ext>
            </a:extLst>
          </p:cNvPr>
          <p:cNvSpPr txBox="1">
            <a:spLocks/>
          </p:cNvSpPr>
          <p:nvPr/>
        </p:nvSpPr>
        <p:spPr>
          <a:xfrm>
            <a:off x="1141412" y="2000250"/>
            <a:ext cx="9905999" cy="37909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r" rtl="1">
              <a:buFont typeface="Arial" panose="020B0604020202020204" pitchFamily="34" charset="0"/>
              <a:buAutoNum type="arabicPeriod"/>
            </a:pP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הוקל תהליך פיתוח מערכות תוכנה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 מודלי שפה טובים בלכתוב פונקציות ואפילו מודולים ממוקדים מוגדרים היטב ובכך מפנים את המהנדסים למשימות כלליות יותר</a:t>
            </a:r>
          </a:p>
          <a:p>
            <a:pPr marL="457200" indent="-457200" algn="r" rtl="1">
              <a:buFont typeface="Arial" panose="020B0604020202020204" pitchFamily="34" charset="0"/>
              <a:buAutoNum type="arabicPeriod"/>
            </a:pP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למרות זאת גם היום נדרשת התערבות משמעותית של המהנדס בפיתוח מערכות מורכבות</a:t>
            </a:r>
          </a:p>
          <a:p>
            <a:pPr marL="457200" indent="-457200" algn="r" rtl="1">
              <a:buFont typeface="Arial" panose="020B0604020202020204" pitchFamily="34" charset="0"/>
              <a:buAutoNum type="arabicPeriod"/>
            </a:pPr>
            <a:r>
              <a:rPr lang="he-IL" dirty="0">
                <a:latin typeface="Segoe UI" panose="020B0502040204020203" pitchFamily="34" charset="0"/>
                <a:cs typeface="Segoe UI" panose="020B0502040204020203" pitchFamily="34" charset="0"/>
              </a:rPr>
              <a:t>ככל שמתקדמים בסולם ההתפתחות של מודל השפה כך הוא הופך יותר לרכיב במערכת מאשר המערכת כולה</a:t>
            </a:r>
          </a:p>
          <a:p>
            <a:pPr marL="457200" indent="-457200" algn="r" rtl="1">
              <a:buFont typeface="Arial" panose="020B0604020202020204" pitchFamily="34" charset="0"/>
              <a:buAutoNum type="arabicPeriod"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350AA936-580E-17B8-50AD-BCA8CEF77BD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4AA4F-0C4B-C19A-DF88-DDD6DA6A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7B51ABF-3934-858C-9EA0-DCAA9ACC3893}"/>
              </a:ext>
            </a:extLst>
          </p:cNvPr>
          <p:cNvSpPr txBox="1">
            <a:spLocks/>
          </p:cNvSpPr>
          <p:nvPr/>
        </p:nvSpPr>
        <p:spPr>
          <a:xfrm>
            <a:off x="1141412" y="2601680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40E039E1-3BA3-8670-A36D-80C7CA47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83096"/>
            <a:ext cx="9905998" cy="691808"/>
          </a:xfrm>
        </p:spPr>
        <p:txBody>
          <a:bodyPr>
            <a:normAutofit/>
          </a:bodyPr>
          <a:lstStyle/>
          <a:p>
            <a:pPr algn="ctr" rtl="1"/>
            <a:r>
              <a:rPr lang="he-IL" b="1" dirty="0">
                <a:latin typeface="Segoe UI" panose="020B0502040204020203" pitchFamily="34" charset="0"/>
                <a:cs typeface="Segoe UI" panose="020B0502040204020203" pitchFamily="34" charset="0"/>
              </a:rPr>
              <a:t>שאלות?</a:t>
            </a:r>
            <a:endParaRPr lang="en-IL" sz="2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BEBC25E1-BB42-DFBF-A7AA-A1A7296100F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0381"/>
            <a:ext cx="820132" cy="8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0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5B1E9F-6B57-97E0-FEA7-AF45C2B07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7">
            <a:extLst>
              <a:ext uri="{FF2B5EF4-FFF2-40B4-BE49-F238E27FC236}">
                <a16:creationId xmlns:a16="http://schemas.microsoft.com/office/drawing/2014/main" id="{350F33D4-AA01-0FC9-5D7D-8867E3500C06}"/>
              </a:ext>
            </a:extLst>
          </p:cNvPr>
          <p:cNvSpPr txBox="1">
            <a:spLocks/>
          </p:cNvSpPr>
          <p:nvPr/>
        </p:nvSpPr>
        <p:spPr>
          <a:xfrm>
            <a:off x="1334879" y="2400184"/>
            <a:ext cx="9522241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he-I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האם לכלי בינה מלאכותית קיימת עצמאות בפיתוח מערכות תוכנה מורכבות?</a:t>
            </a:r>
            <a:endParaRPr lang="en-IL" sz="4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86C26EB3-41D0-CF40-DFA2-12E65CF0E2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40" y="262530"/>
            <a:ext cx="820132" cy="8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7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8C87D1-6A57-2D43-3BE4-1195CD937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EA12C3C2-9702-CEBD-2519-9A7279392E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040" y="262530"/>
            <a:ext cx="820132" cy="820132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80C44CF4-1443-87A3-6FAD-9905C97C85DA}"/>
              </a:ext>
            </a:extLst>
          </p:cNvPr>
          <p:cNvSpPr txBox="1">
            <a:spLocks/>
          </p:cNvSpPr>
          <p:nvPr/>
        </p:nvSpPr>
        <p:spPr>
          <a:xfrm>
            <a:off x="1904599" y="387569"/>
            <a:ext cx="8382802" cy="13901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מודל שפה גדול</a:t>
            </a:r>
            <a:b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large language model</a:t>
            </a:r>
            <a:endParaRPr lang="en-IL" sz="40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EFE983E-257B-ED90-FF41-740EDD3A10B3}"/>
              </a:ext>
            </a:extLst>
          </p:cNvPr>
          <p:cNvSpPr/>
          <p:nvPr/>
        </p:nvSpPr>
        <p:spPr>
          <a:xfrm>
            <a:off x="2876550" y="2438400"/>
            <a:ext cx="1790700" cy="990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LLM</a:t>
            </a:r>
            <a:endParaRPr lang="en-IL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BCB6C1-1502-C44E-5290-27E905A95C5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343150" y="293370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C17D30-6078-2BD5-AA22-49D1D67AD8B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67250" y="29337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E15AA-B1A6-748F-FA03-0EE82EB68CCB}"/>
                  </a:ext>
                </a:extLst>
              </p:cNvPr>
              <p:cNvSpPr txBox="1"/>
              <p:nvPr/>
            </p:nvSpPr>
            <p:spPr>
              <a:xfrm>
                <a:off x="1372718" y="2702867"/>
                <a:ext cx="1046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𝑇𝑒𝑥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IL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E15AA-B1A6-748F-FA03-0EE82EB68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18" y="2702867"/>
                <a:ext cx="104663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EE3FE4-4F17-A841-F3D0-49504E9DB288}"/>
                  </a:ext>
                </a:extLst>
              </p:cNvPr>
              <p:cNvSpPr txBox="1"/>
              <p:nvPr/>
            </p:nvSpPr>
            <p:spPr>
              <a:xfrm>
                <a:off x="5163362" y="2688280"/>
                <a:ext cx="1055674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𝑇𝑒𝑥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IL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EE3FE4-4F17-A841-F3D0-49504E9DB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362" y="2688280"/>
                <a:ext cx="1055674" cy="490840"/>
              </a:xfrm>
              <a:prstGeom prst="rect">
                <a:avLst/>
              </a:prstGeom>
              <a:blipFill>
                <a:blip r:embed="rId4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F5AADE55-3946-2CB3-68BE-FEBD6A2C7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361" y="3833116"/>
            <a:ext cx="4105277" cy="2579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B1B16C-F348-44F3-9A13-F789C47617E9}"/>
                  </a:ext>
                </a:extLst>
              </p:cNvPr>
              <p:cNvSpPr txBox="1"/>
              <p:nvPr/>
            </p:nvSpPr>
            <p:spPr>
              <a:xfrm>
                <a:off x="6809663" y="2529581"/>
                <a:ext cx="4279377" cy="8082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B1B16C-F348-44F3-9A13-F789C4761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663" y="2529581"/>
                <a:ext cx="4279377" cy="8082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77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F555FE-D216-9E61-7CA5-E9C865943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A61A5E49-E6F7-BA0C-0472-C20D98652A8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4540"/>
            <a:ext cx="820132" cy="820132"/>
          </a:xfrm>
          <a:prstGeom prst="rect">
            <a:avLst/>
          </a:prstGeom>
        </p:spPr>
      </p:pic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0EAB90E8-D18A-AE66-6238-FEDE68F8C79C}"/>
              </a:ext>
            </a:extLst>
          </p:cNvPr>
          <p:cNvSpPr txBox="1">
            <a:spLocks/>
          </p:cNvSpPr>
          <p:nvPr/>
        </p:nvSpPr>
        <p:spPr>
          <a:xfrm>
            <a:off x="1141412" y="2601680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EECC6D6F-F824-1764-4134-273193606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מודל שפה גדול – תקציר היסטורי</a:t>
            </a:r>
            <a:endParaRPr lang="en-IL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EAC32C-B298-D953-5848-CD203D416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2053189"/>
            <a:ext cx="1806817" cy="2751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EEFA2-B446-B97B-B9B4-186401C5A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60" y="1465172"/>
            <a:ext cx="2555877" cy="2475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7A9014-3796-91D7-1639-37B97705F0F7}"/>
              </a:ext>
            </a:extLst>
          </p:cNvPr>
          <p:cNvSpPr txBox="1"/>
          <p:nvPr/>
        </p:nvSpPr>
        <p:spPr>
          <a:xfrm>
            <a:off x="1141412" y="5153025"/>
            <a:ext cx="26971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Phenomenology </a:t>
            </a:r>
            <a:r>
              <a:rPr lang="en-US" sz="1100" i="1" dirty="0"/>
              <a:t>[Greek]</a:t>
            </a:r>
            <a:r>
              <a:rPr lang="en-US" i="1" dirty="0"/>
              <a:t>:</a:t>
            </a:r>
            <a:br>
              <a:rPr lang="en-US" sz="1100" i="1" dirty="0"/>
            </a:br>
            <a:r>
              <a:rPr lang="en-US" sz="1400" i="1" dirty="0"/>
              <a:t>Phenomenon (“That which appears”)</a:t>
            </a:r>
          </a:p>
          <a:p>
            <a:r>
              <a:rPr lang="en-US" sz="1400" i="1" dirty="0"/>
              <a:t>Logos (“Study”)</a:t>
            </a:r>
            <a:endParaRPr lang="en-IL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1267D5-65D7-5DF1-15BC-3C2AAE176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737" y="1716574"/>
            <a:ext cx="3114675" cy="1770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B7D0CC-E2DE-4295-72EB-329549CAA2CC}"/>
              </a:ext>
            </a:extLst>
          </p:cNvPr>
          <p:cNvSpPr txBox="1"/>
          <p:nvPr/>
        </p:nvSpPr>
        <p:spPr>
          <a:xfrm>
            <a:off x="4143133" y="3526950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World War 2 leads to global trade agreements</a:t>
            </a:r>
            <a:endParaRPr lang="en-IL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E42F104-88CD-B71D-D20D-6BC4DF7759B4}"/>
              </a:ext>
            </a:extLst>
          </p:cNvPr>
          <p:cNvSpPr/>
          <p:nvPr/>
        </p:nvSpPr>
        <p:spPr>
          <a:xfrm>
            <a:off x="3162300" y="3028950"/>
            <a:ext cx="6762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9D1EED-AA62-EE50-60EB-F5779F73668F}"/>
              </a:ext>
            </a:extLst>
          </p:cNvPr>
          <p:cNvSpPr txBox="1"/>
          <p:nvPr/>
        </p:nvSpPr>
        <p:spPr>
          <a:xfrm>
            <a:off x="1367391" y="1701336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1900’s</a:t>
            </a:r>
            <a:endParaRPr lang="en-IL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5501917-F9EA-EEF6-0F83-C8EF96D3CF6A}"/>
              </a:ext>
            </a:extLst>
          </p:cNvPr>
          <p:cNvSpPr/>
          <p:nvPr/>
        </p:nvSpPr>
        <p:spPr>
          <a:xfrm>
            <a:off x="7381392" y="3028948"/>
            <a:ext cx="676275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17A2F8-C634-EA08-AFE5-CEE0E221B29D}"/>
              </a:ext>
            </a:extLst>
          </p:cNvPr>
          <p:cNvSpPr txBox="1"/>
          <p:nvPr/>
        </p:nvSpPr>
        <p:spPr>
          <a:xfrm>
            <a:off x="8497718" y="1681103"/>
            <a:ext cx="3111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language is chaotic, but</a:t>
            </a:r>
          </a:p>
          <a:p>
            <a:r>
              <a:rPr lang="en-US" dirty="0"/>
              <a:t>mathematics can pose a solution</a:t>
            </a:r>
            <a:endParaRPr lang="en-I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7D8584-5EEE-C891-C280-E087A97F0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4475" y="2698211"/>
            <a:ext cx="1495425" cy="6328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B88747-E4F3-F72C-0936-6192DDEABA79}"/>
              </a:ext>
            </a:extLst>
          </p:cNvPr>
          <p:cNvSpPr txBox="1"/>
          <p:nvPr/>
        </p:nvSpPr>
        <p:spPr>
          <a:xfrm>
            <a:off x="8482068" y="3342284"/>
            <a:ext cx="284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 – first language model</a:t>
            </a:r>
            <a:endParaRPr lang="en-IL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3ADC8E-3636-6C77-D9CE-53CC76F06B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544" y="4276378"/>
            <a:ext cx="4307568" cy="2398028"/>
          </a:xfrm>
          <a:prstGeom prst="rect">
            <a:avLst/>
          </a:prstGeom>
        </p:spPr>
      </p:pic>
      <p:sp>
        <p:nvSpPr>
          <p:cNvPr id="29" name="Arrow: Bent 28">
            <a:extLst>
              <a:ext uri="{FF2B5EF4-FFF2-40B4-BE49-F238E27FC236}">
                <a16:creationId xmlns:a16="http://schemas.microsoft.com/office/drawing/2014/main" id="{1EE9BDC8-08BC-4EC2-9377-F5224A203F8F}"/>
              </a:ext>
            </a:extLst>
          </p:cNvPr>
          <p:cNvSpPr/>
          <p:nvPr/>
        </p:nvSpPr>
        <p:spPr>
          <a:xfrm rot="10800000">
            <a:off x="10110785" y="4276378"/>
            <a:ext cx="876300" cy="14668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92A5AB-1D10-D549-5469-A2C0F4D52269}"/>
              </a:ext>
            </a:extLst>
          </p:cNvPr>
          <p:cNvSpPr txBox="1"/>
          <p:nvPr/>
        </p:nvSpPr>
        <p:spPr>
          <a:xfrm>
            <a:off x="6515100" y="624649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WWW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55CB22-7103-86AA-E93A-6AC2C5C58CF8}"/>
              </a:ext>
            </a:extLst>
          </p:cNvPr>
          <p:cNvSpPr txBox="1"/>
          <p:nvPr/>
        </p:nvSpPr>
        <p:spPr>
          <a:xfrm>
            <a:off x="7287905" y="623297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GPUs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623AF1-FE33-FC6B-8311-B90E7D4E99EF}"/>
              </a:ext>
            </a:extLst>
          </p:cNvPr>
          <p:cNvSpPr txBox="1"/>
          <p:nvPr/>
        </p:nvSpPr>
        <p:spPr>
          <a:xfrm>
            <a:off x="8021309" y="6224234"/>
            <a:ext cx="6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</a:t>
            </a:r>
            <a:endParaRPr lang="en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78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51B81-77CD-4A5E-7B3A-7018EF3AB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7296541F-7DB2-5F9A-7E91-014E3B998F1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4540"/>
            <a:ext cx="820132" cy="82013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50021387-174B-A084-EFD2-67C32EAF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מודל שפה גדול –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מקודד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(encoder)</a:t>
            </a:r>
            <a:endParaRPr lang="en-IL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00738B-A88B-6F80-E9C9-871F321EE5D1}"/>
              </a:ext>
            </a:extLst>
          </p:cNvPr>
          <p:cNvSpPr/>
          <p:nvPr/>
        </p:nvSpPr>
        <p:spPr>
          <a:xfrm>
            <a:off x="2771775" y="1733550"/>
            <a:ext cx="1409700" cy="7905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  <a:endParaRPr lang="en-I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EFCF14-6595-9592-42CF-5B4EE7AEC78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286000" y="2128838"/>
            <a:ext cx="4857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64A31F-2C62-9B2C-3A28-D060AEBFECB4}"/>
                  </a:ext>
                </a:extLst>
              </p:cNvPr>
              <p:cNvSpPr txBox="1"/>
              <p:nvPr/>
            </p:nvSpPr>
            <p:spPr>
              <a:xfrm>
                <a:off x="1807984" y="1811262"/>
                <a:ext cx="7798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𝑻𝒆𝒙</m:t>
                      </m:r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64A31F-2C62-9B2C-3A28-D060AEBFE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984" y="1811262"/>
                <a:ext cx="77989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A64B47-EB72-EF43-EC83-52BDD6A9A74E}"/>
              </a:ext>
            </a:extLst>
          </p:cNvPr>
          <p:cNvCxnSpPr>
            <a:stCxn id="5" idx="3"/>
          </p:cNvCxnSpPr>
          <p:nvPr/>
        </p:nvCxnSpPr>
        <p:spPr>
          <a:xfrm flipV="1">
            <a:off x="4181475" y="2128837"/>
            <a:ext cx="54292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187DED-D982-09A0-877B-DC022AB31022}"/>
                  </a:ext>
                </a:extLst>
              </p:cNvPr>
              <p:cNvSpPr txBox="1"/>
              <p:nvPr/>
            </p:nvSpPr>
            <p:spPr>
              <a:xfrm>
                <a:off x="4452937" y="1733550"/>
                <a:ext cx="1841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187DED-D982-09A0-877B-DC022AB31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937" y="1733550"/>
                <a:ext cx="1841402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38D43BA-9C83-8DB9-D361-D633F7A77385}"/>
              </a:ext>
            </a:extLst>
          </p:cNvPr>
          <p:cNvSpPr txBox="1"/>
          <p:nvPr/>
        </p:nvSpPr>
        <p:spPr>
          <a:xfrm>
            <a:off x="8198946" y="1725440"/>
            <a:ext cx="2848465" cy="279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סיווג טקסט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זיהוי סנטימנט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דמיון בין טקסטים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הצפנה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דחיסת נתונים</a:t>
            </a:r>
            <a:endParaRPr lang="en-I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DCE886-2C2F-36C1-F02E-07F9FDB60A86}"/>
                  </a:ext>
                </a:extLst>
              </p:cNvPr>
              <p:cNvSpPr txBox="1"/>
              <p:nvPr/>
            </p:nvSpPr>
            <p:spPr>
              <a:xfrm>
                <a:off x="4430964" y="1877794"/>
                <a:ext cx="11253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DCE886-2C2F-36C1-F02E-07F9FDB60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64" y="1877794"/>
                <a:ext cx="112530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92A87-D4DB-AF3D-C37D-BD122503A6D4}"/>
                  </a:ext>
                </a:extLst>
              </p:cNvPr>
              <p:cNvSpPr txBox="1"/>
              <p:nvPr/>
            </p:nvSpPr>
            <p:spPr>
              <a:xfrm>
                <a:off x="3099254" y="2695967"/>
                <a:ext cx="4071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:r>
                  <a:rPr lang="he-IL" dirty="0"/>
                  <a:t>וקטור הקידוד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he-IL" dirty="0"/>
                  <a:t> הוא נקודה במרחב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he-IL" dirty="0"/>
                  <a:t> מימדי</a:t>
                </a:r>
                <a:endParaRPr lang="en-I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092A87-D4DB-AF3D-C37D-BD122503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254" y="2695967"/>
                <a:ext cx="4071307" cy="369332"/>
              </a:xfrm>
              <a:prstGeom prst="rect">
                <a:avLst/>
              </a:prstGeom>
              <a:blipFill>
                <a:blip r:embed="rId7"/>
                <a:stretch>
                  <a:fillRect l="-299" t="-8197" r="-1347" b="-245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CE0C2F8-DB9F-4E78-5676-44D031A66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8359" y="3429000"/>
            <a:ext cx="3290517" cy="2266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EB8F63-489C-503E-60B7-FF7734266E4D}"/>
                  </a:ext>
                </a:extLst>
              </p:cNvPr>
              <p:cNvSpPr txBox="1"/>
              <p:nvPr/>
            </p:nvSpPr>
            <p:spPr>
              <a:xfrm>
                <a:off x="4452937" y="5257800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L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EB8F63-489C-503E-60B7-FF773426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937" y="5257800"/>
                <a:ext cx="4747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C74FB7-E8D5-D41E-5D4B-8D6DDF83CBFB}"/>
                  </a:ext>
                </a:extLst>
              </p:cNvPr>
              <p:cNvSpPr txBox="1"/>
              <p:nvPr/>
            </p:nvSpPr>
            <p:spPr>
              <a:xfrm>
                <a:off x="3870508" y="4815959"/>
                <a:ext cx="4747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L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C74FB7-E8D5-D41E-5D4B-8D6DDF83C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508" y="4815959"/>
                <a:ext cx="4747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7C695C-52B3-F976-75F7-D19BF8C4E923}"/>
                  </a:ext>
                </a:extLst>
              </p:cNvPr>
              <p:cNvSpPr txBox="1"/>
              <p:nvPr/>
            </p:nvSpPr>
            <p:spPr>
              <a:xfrm>
                <a:off x="5373638" y="5000625"/>
                <a:ext cx="436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L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7C695C-52B3-F976-75F7-D19BF8C4E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38" y="5000625"/>
                <a:ext cx="4362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60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643EF0-B20C-F188-7DF7-6FB7103FD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3389E465-7943-F854-D74B-4DD6B547B05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4540"/>
            <a:ext cx="820132" cy="820132"/>
          </a:xfrm>
          <a:prstGeom prst="rect">
            <a:avLst/>
          </a:prstGeom>
        </p:spPr>
      </p:pic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F91CEC66-9D2A-BD3B-980A-776E9DAD4C31}"/>
              </a:ext>
            </a:extLst>
          </p:cNvPr>
          <p:cNvSpPr txBox="1">
            <a:spLocks/>
          </p:cNvSpPr>
          <p:nvPr/>
        </p:nvSpPr>
        <p:spPr>
          <a:xfrm>
            <a:off x="1389062" y="2554759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52046550-C61A-9595-B6FE-370607FE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מודל שפה גדול –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מפרש 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(decoder)</a:t>
            </a:r>
            <a:endParaRPr lang="en-IL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B4F2F3-8A21-85DB-8839-4FCFAE2711B0}"/>
              </a:ext>
            </a:extLst>
          </p:cNvPr>
          <p:cNvSpPr/>
          <p:nvPr/>
        </p:nvSpPr>
        <p:spPr>
          <a:xfrm>
            <a:off x="2706077" y="2424119"/>
            <a:ext cx="1409700" cy="7905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F6F9EB-2AB5-AF5F-ADD4-796ACAD5388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220302" y="2819407"/>
            <a:ext cx="4857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02185-0708-BF35-1957-DEAA83169725}"/>
                  </a:ext>
                </a:extLst>
              </p:cNvPr>
              <p:cNvSpPr txBox="1"/>
              <p:nvPr/>
            </p:nvSpPr>
            <p:spPr>
              <a:xfrm>
                <a:off x="4267152" y="2396203"/>
                <a:ext cx="2082686" cy="361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𝑻𝒆𝒙</m:t>
                      </m:r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02185-0708-BF35-1957-DEAA83169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52" y="2396203"/>
                <a:ext cx="2082686" cy="361125"/>
              </a:xfrm>
              <a:prstGeom prst="rect">
                <a:avLst/>
              </a:prstGeom>
              <a:blipFill>
                <a:blip r:embed="rId3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E56600-C3CC-4586-4E61-331E0D3F6292}"/>
              </a:ext>
            </a:extLst>
          </p:cNvPr>
          <p:cNvCxnSpPr>
            <a:stCxn id="5" idx="3"/>
          </p:cNvCxnSpPr>
          <p:nvPr/>
        </p:nvCxnSpPr>
        <p:spPr>
          <a:xfrm flipV="1">
            <a:off x="4115777" y="2819406"/>
            <a:ext cx="54292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51185C-FB89-22BF-4F63-19826D4794A4}"/>
                  </a:ext>
                </a:extLst>
              </p:cNvPr>
              <p:cNvSpPr txBox="1"/>
              <p:nvPr/>
            </p:nvSpPr>
            <p:spPr>
              <a:xfrm>
                <a:off x="885835" y="2379372"/>
                <a:ext cx="1820242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51185C-FB89-22BF-4F63-19826D479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35" y="2379372"/>
                <a:ext cx="1820242" cy="394788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19879AE-229E-34EE-DD89-97C22769EF32}"/>
              </a:ext>
            </a:extLst>
          </p:cNvPr>
          <p:cNvSpPr txBox="1"/>
          <p:nvPr/>
        </p:nvSpPr>
        <p:spPr>
          <a:xfrm>
            <a:off x="7328306" y="1976062"/>
            <a:ext cx="3850002" cy="279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תרגום שפות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מחולל שפה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מחולל שפת תוכנה (קוד)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השלמת טקסט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dirty="0">
                <a:latin typeface="Segoe UI" panose="020B0502040204020203" pitchFamily="34" charset="0"/>
                <a:cs typeface="Segoe UI" panose="020B0502040204020203" pitchFamily="34" charset="0"/>
              </a:rPr>
              <a:t>שחזור נתונים מוצפנים</a:t>
            </a:r>
            <a:endParaRPr lang="en-IL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7F7D3-88A0-5CC6-5CFF-329E9960B0D0}"/>
              </a:ext>
            </a:extLst>
          </p:cNvPr>
          <p:cNvSpPr txBox="1"/>
          <p:nvPr/>
        </p:nvSpPr>
        <p:spPr>
          <a:xfrm>
            <a:off x="1141412" y="4116639"/>
            <a:ext cx="476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פועל באופן איטרטיבי על הפלט של עצמו במטרה לחשב את המילה הבאה בהסתברות הגבוהה ביותר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D4EB4-FBB5-274A-04BB-ACF85E788ED9}"/>
                  </a:ext>
                </a:extLst>
              </p:cNvPr>
              <p:cNvSpPr txBox="1"/>
              <p:nvPr/>
            </p:nvSpPr>
            <p:spPr>
              <a:xfrm>
                <a:off x="4179694" y="2910857"/>
                <a:ext cx="2832763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he-IL" dirty="0"/>
                  <a:t> מילה בשפה טבעית כלשהי</a:t>
                </a:r>
                <a:endParaRPr lang="en-I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D4EB4-FBB5-274A-04BB-ACF85E788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694" y="2910857"/>
                <a:ext cx="2832763" cy="391646"/>
              </a:xfrm>
              <a:prstGeom prst="rect">
                <a:avLst/>
              </a:prstGeom>
              <a:blipFill>
                <a:blip r:embed="rId5"/>
                <a:stretch>
                  <a:fillRect l="-1078" t="-9375" b="-187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phic 16" descr="Arrow circle with solid fill">
            <a:extLst>
              <a:ext uri="{FF2B5EF4-FFF2-40B4-BE49-F238E27FC236}">
                <a16:creationId xmlns:a16="http://schemas.microsoft.com/office/drawing/2014/main" id="{D11DBCC5-DF55-6A4E-9FE7-E28A4A756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0679" y="3982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6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10F02-80CA-96CA-57E4-FEA06022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C1089CF8-54A9-197C-7196-8FCACD27D33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4540"/>
            <a:ext cx="820132" cy="820132"/>
          </a:xfrm>
          <a:prstGeom prst="rect">
            <a:avLst/>
          </a:prstGeom>
        </p:spPr>
      </p:pic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CD7CEFB6-B8AC-2AFB-0096-7F8BFF6FE45E}"/>
              </a:ext>
            </a:extLst>
          </p:cNvPr>
          <p:cNvSpPr txBox="1">
            <a:spLocks/>
          </p:cNvSpPr>
          <p:nvPr/>
        </p:nvSpPr>
        <p:spPr>
          <a:xfrm>
            <a:off x="1141412" y="2601680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CF537302-D0C2-87BB-DDA5-1D6D864DD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מודל שפה גדול – שנאי (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Transformer</a:t>
            </a:r>
            <a:r>
              <a:rPr lang="he-IL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IL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6E130-222C-55AC-2D38-D8AA8E122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41" y="1310326"/>
            <a:ext cx="3364249" cy="4738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C7AE58-01CE-52FE-580A-470F8E39DA76}"/>
              </a:ext>
            </a:extLst>
          </p:cNvPr>
          <p:cNvSpPr txBox="1"/>
          <p:nvPr/>
        </p:nvSpPr>
        <p:spPr>
          <a:xfrm>
            <a:off x="6883386" y="1586671"/>
            <a:ext cx="41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he-IL" dirty="0"/>
              <a:t>מבצע התמרת רצף – </a:t>
            </a:r>
            <a:r>
              <a:rPr lang="en-US" dirty="0"/>
              <a:t>Sequence Transduction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643A2B-B355-0695-A1DF-7F6E669302C4}"/>
                  </a:ext>
                </a:extLst>
              </p:cNvPr>
              <p:cNvSpPr txBox="1"/>
              <p:nvPr/>
            </p:nvSpPr>
            <p:spPr>
              <a:xfrm>
                <a:off x="1141412" y="6162712"/>
                <a:ext cx="7199663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𝑠𝑒𝑞𝑢𝑒𝑛𝑐𝑒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𝑇𝑟𝑎𝑛𝑠𝑓𝑜𝑟𝑚𝑒𝑟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𝑇𝑒𝑥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𝐷𝑒𝑐𝑜𝑑𝑒𝑟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𝐸𝑛𝑐𝑜𝑑𝑒𝑟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𝑇𝑒𝑥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643A2B-B355-0695-A1DF-7F6E6693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6162712"/>
                <a:ext cx="7199663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C461A3-CD36-8D3C-168F-04507754136B}"/>
                  </a:ext>
                </a:extLst>
              </p:cNvPr>
              <p:cNvSpPr txBox="1"/>
              <p:nvPr/>
            </p:nvSpPr>
            <p:spPr>
              <a:xfrm>
                <a:off x="4361490" y="2094175"/>
                <a:ext cx="668592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dirty="0"/>
                  <a:t>שלבי ביצוע:</a:t>
                </a:r>
              </a:p>
              <a:p>
                <a:pPr marL="342900" indent="-342900" algn="r" rtl="1">
                  <a:buFont typeface="+mj-lt"/>
                  <a:buAutoNum type="arabicPeriod"/>
                </a:pPr>
                <a:r>
                  <a:rPr lang="he-IL" dirty="0"/>
                  <a:t>טוקניזציה (</a:t>
                </a:r>
                <a:r>
                  <a:rPr lang="en-US" dirty="0"/>
                  <a:t>tokenization</a:t>
                </a:r>
                <a:r>
                  <a:rPr lang="he-IL" dirty="0"/>
                  <a:t>)</a:t>
                </a:r>
              </a:p>
              <a:p>
                <a:pPr marL="342900" indent="-342900" algn="r" rtl="1">
                  <a:buFont typeface="+mj-lt"/>
                  <a:buAutoNum type="arabicPeriod"/>
                </a:pPr>
                <a:r>
                  <a:rPr lang="he-IL" dirty="0"/>
                  <a:t>הטמעה </a:t>
                </a:r>
                <a:r>
                  <a:rPr lang="en-US" dirty="0"/>
                  <a:t>(embedding)</a:t>
                </a:r>
                <a:r>
                  <a:rPr lang="he-IL" dirty="0"/>
                  <a:t> – ייצוג מתמטי של הסמלים בצורת וקטור</a:t>
                </a:r>
              </a:p>
              <a:p>
                <a:pPr marL="342900" indent="-342900" algn="r" rtl="1">
                  <a:buFont typeface="+mj-lt"/>
                  <a:buAutoNum type="arabicPeriod"/>
                </a:pPr>
                <a:r>
                  <a:rPr lang="he-IL" dirty="0"/>
                  <a:t>קידוד מיקום – מידע על מיקום הסמל במשפט מקודד בווקטור המוטמע</a:t>
                </a:r>
              </a:p>
              <a:p>
                <a:pPr marL="342900" indent="-342900" algn="r" rtl="1">
                  <a:buFont typeface="+mj-lt"/>
                  <a:buAutoNum type="arabicPeriod"/>
                </a:pPr>
                <a:r>
                  <a:rPr lang="he-IL" dirty="0"/>
                  <a:t>קידוד למרחב הווקטורי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he-IL" dirty="0"/>
              </a:p>
              <a:p>
                <a:pPr algn="r" rtl="1"/>
                <a:endParaRPr lang="he-IL" dirty="0"/>
              </a:p>
              <a:p>
                <a:pPr algn="r" rtl="1"/>
                <a:r>
                  <a:rPr lang="he-IL" dirty="0"/>
                  <a:t>באופן איטרטיבי:</a:t>
                </a:r>
              </a:p>
              <a:p>
                <a:pPr algn="r" rtl="1"/>
                <a:r>
                  <a:rPr lang="he-IL" dirty="0"/>
                  <a:t>5.  הזזה ימינה של פלט (באיטרציה הראשונה יוצר תו מיוחד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𝐵𝑂𝑆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he-IL" dirty="0"/>
              </a:p>
              <a:p>
                <a:pPr marL="342900" indent="-342900" algn="r" rtl="1">
                  <a:buAutoNum type="arabicPeriod" startAt="6"/>
                </a:pPr>
                <a:r>
                  <a:rPr lang="he-IL" dirty="0"/>
                  <a:t>פירוש </a:t>
                </a:r>
                <a:r>
                  <a:rPr lang="en-US" dirty="0"/>
                  <a:t>decoding</a:t>
                </a:r>
                <a:r>
                  <a:rPr lang="he-IL" dirty="0"/>
                  <a:t> לרצף ממרחב ה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he-IL" dirty="0"/>
                  <a:t> בשילוש עם פלט המפרש</a:t>
                </a:r>
              </a:p>
              <a:p>
                <a:pPr marL="342900" indent="-342900" algn="r" rtl="1">
                  <a:buAutoNum type="arabicPeriod" startAt="6"/>
                </a:pPr>
                <a:r>
                  <a:rPr lang="he-IL" dirty="0"/>
                  <a:t>שכבות קשב משותפות</a:t>
                </a:r>
              </a:p>
              <a:p>
                <a:pPr marL="342900" indent="-342900" algn="r" rtl="1">
                  <a:buAutoNum type="arabicPeriod" startAt="6"/>
                </a:pPr>
                <a:r>
                  <a:rPr lang="he-IL" dirty="0"/>
                  <a:t>שכבה לינארית</a:t>
                </a:r>
              </a:p>
              <a:p>
                <a:pPr marL="342900" indent="-342900" algn="r" rtl="1">
                  <a:buAutoNum type="arabicPeriod" startAt="6"/>
                </a:pPr>
                <a:r>
                  <a:rPr lang="en-US" dirty="0"/>
                  <a:t>Softmax</a:t>
                </a:r>
                <a:r>
                  <a:rPr lang="he-IL" dirty="0"/>
                  <a:t> המדרגת הסתברויות של התאמה בין הסמלים (חיזוי)</a:t>
                </a:r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C461A3-CD36-8D3C-168F-045077541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90" y="2094175"/>
                <a:ext cx="6685921" cy="3416320"/>
              </a:xfrm>
              <a:prstGeom prst="rect">
                <a:avLst/>
              </a:prstGeom>
              <a:blipFill>
                <a:blip r:embed="rId5"/>
                <a:stretch>
                  <a:fillRect t="-1071" r="-912" b="-2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2C895-1F49-03C3-E834-0A3A1712F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logo with black background&#10;&#10;AI-generated content may be incorrect.">
            <a:extLst>
              <a:ext uri="{FF2B5EF4-FFF2-40B4-BE49-F238E27FC236}">
                <a16:creationId xmlns:a16="http://schemas.microsoft.com/office/drawing/2014/main" id="{CFDAD47A-6EA1-00D9-385C-81B755DFE2D9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304540"/>
            <a:ext cx="820132" cy="8201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8372F662-00EA-6FEB-66C1-BC405E8376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8562" y="1704975"/>
                <a:ext cx="7308849" cy="443841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rtl="1"/>
                <a:r>
                  <a:rPr lang="he-IL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מדרגת רמת קשב בין כל שני מילים</a:t>
                </a:r>
              </a:p>
              <a:p>
                <a:pPr algn="r" rt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h</m:t>
                    </m:r>
                  </m:oMath>
                </a14:m>
                <a:r>
                  <a:rPr lang="he-IL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ראשי קשב שונים מאפשרים מקביליות (שיפור ביצועים משמעותי)</a:t>
                </a:r>
              </a:p>
              <a:p>
                <a:pPr algn="r" rtl="1"/>
                <a:r>
                  <a:rPr lang="he-IL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ה"לב" של השנאי, המתמטיקה מאחורי הסמנטיקה</a:t>
                </a:r>
              </a:p>
              <a:p>
                <a:pPr algn="r" rtl="1"/>
                <a:r>
                  <a:rPr lang="he-IL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לאמן על מידע טקסטואלי בסדרי עתק הביא ליכולות הסקה עילאיות ולפריצה לשוק של מודלי שפות סביב שנת 2022	</a:t>
                </a:r>
              </a:p>
              <a:p>
                <a:pPr algn="l"/>
                <a:endParaRPr lang="en-IL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92" name="Content Placeholder 2">
                <a:extLst>
                  <a:ext uri="{FF2B5EF4-FFF2-40B4-BE49-F238E27FC236}">
                    <a16:creationId xmlns:a16="http://schemas.microsoft.com/office/drawing/2014/main" id="{8372F662-00EA-6FEB-66C1-BC405E837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62" y="1704975"/>
                <a:ext cx="7308849" cy="4438419"/>
              </a:xfrm>
              <a:prstGeom prst="rect">
                <a:avLst/>
              </a:prstGeom>
              <a:blipFill>
                <a:blip r:embed="rId4"/>
                <a:stretch>
                  <a:fillRect t="-1923" r="-18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7">
            <a:extLst>
              <a:ext uri="{FF2B5EF4-FFF2-40B4-BE49-F238E27FC236}">
                <a16:creationId xmlns:a16="http://schemas.microsoft.com/office/drawing/2014/main" id="{DFB6C6D7-BF03-7952-AC8F-DE3FD7137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1808"/>
          </a:xfrm>
        </p:spPr>
        <p:txBody>
          <a:bodyPr>
            <a:normAutofit/>
          </a:bodyPr>
          <a:lstStyle/>
          <a:p>
            <a:pPr algn="r" rtl="1"/>
            <a:r>
              <a:rPr lang="he-IL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מודל שפה גדול – מנגנון קשב </a:t>
            </a:r>
            <a:r>
              <a:rPr lang="en-US" sz="2600" b="1" dirty="0">
                <a:latin typeface="Segoe UI" panose="020B0502040204020203" pitchFamily="34" charset="0"/>
                <a:cs typeface="Segoe UI" panose="020B0502040204020203" pitchFamily="34" charset="0"/>
              </a:rPr>
              <a:t>(attention mechanism)</a:t>
            </a:r>
            <a:endParaRPr lang="en-IL" sz="2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FE7D0-9F90-D5EA-E6D0-11E9F8855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44" y="1624304"/>
            <a:ext cx="2665318" cy="361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67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lnDef>
      <a:spPr/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877</TotalTime>
  <Words>1107</Words>
  <Application>Microsoft Office PowerPoint</Application>
  <PresentationFormat>Widescreen</PresentationFormat>
  <Paragraphs>170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Arial</vt:lpstr>
      <vt:lpstr>Cambria Math</vt:lpstr>
      <vt:lpstr>Segoe UI</vt:lpstr>
      <vt:lpstr>Tw Cen MT</vt:lpstr>
      <vt:lpstr>Circuit</vt:lpstr>
      <vt:lpstr>Large language model agents</vt:lpstr>
      <vt:lpstr>נושאים</vt:lpstr>
      <vt:lpstr>PowerPoint Presentation</vt:lpstr>
      <vt:lpstr>PowerPoint Presentation</vt:lpstr>
      <vt:lpstr>מודל שפה גדול – תקציר היסטורי</vt:lpstr>
      <vt:lpstr>מודל שפה גדול – מקודד (encoder)</vt:lpstr>
      <vt:lpstr>מודל שפה גדול – מפרש (decoder)</vt:lpstr>
      <vt:lpstr>מודל שפה גדול – שנאי (Transformer)</vt:lpstr>
      <vt:lpstr>מודל שפה גדול – מנגנון קשב (attention mechanism)</vt:lpstr>
      <vt:lpstr>PowerPoint Presentation</vt:lpstr>
      <vt:lpstr>כלים חיצוניים – מוטיבציה</vt:lpstr>
      <vt:lpstr>כלים חיצוניים – מוטיבציה</vt:lpstr>
      <vt:lpstr>כלים חיצוניים – zero/few shot prompting</vt:lpstr>
      <vt:lpstr>כלים חיצוניים – Toolformer</vt:lpstr>
      <vt:lpstr>כלים חיצוניים – Toolformer</vt:lpstr>
      <vt:lpstr>כלים חיצוניים – מפרש קוד (code interpreter)</vt:lpstr>
      <vt:lpstr>PowerPoint Presentation</vt:lpstr>
      <vt:lpstr>מחשבה עמוקה – שרשרת מחשבות עם עקביות עצמית (CoTsc – chain of thoughts self consistency)</vt:lpstr>
      <vt:lpstr>מחשבה עמוקה – עץ מחשבות (tot – tree of thoughts)</vt:lpstr>
      <vt:lpstr>מחשבה עמוקה – גרף מחשבה (got – graph of thoughts)</vt:lpstr>
      <vt:lpstr>PowerPoint Presentation</vt:lpstr>
      <vt:lpstr>PowerPoint Presentation</vt:lpstr>
      <vt:lpstr>PowerPoint Presentation</vt:lpstr>
      <vt:lpstr>Algotrader-v1</vt:lpstr>
      <vt:lpstr>האם לכלי בינה מלאכותית קיימת עצמאות בפיתוח מערכות תוכנה מורכבות?</vt:lpstr>
      <vt:lpstr>מסקנות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Boris Berezner</dc:creator>
  <cp:lastModifiedBy>Boris Berezner</cp:lastModifiedBy>
  <cp:revision>237</cp:revision>
  <dcterms:created xsi:type="dcterms:W3CDTF">2025-09-16T14:54:02Z</dcterms:created>
  <dcterms:modified xsi:type="dcterms:W3CDTF">2025-10-06T10:25:30Z</dcterms:modified>
</cp:coreProperties>
</file>